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88163" cy="100203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CC"/>
    <a:srgbClr val="FFD9D9"/>
    <a:srgbClr val="E7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2238" y="2082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34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3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4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84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88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4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1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96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5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2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83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91E1-34CC-40C0-9033-6D6ACC2AF940}" type="datetimeFigureOut">
              <a:rPr lang="fr-FR" smtClean="0"/>
              <a:t>18/05/2014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ACECB-A276-4CB9-B88E-6F51353C7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024" y="3398275"/>
            <a:ext cx="204507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Comic Sans MS" panose="030F0702030302020204" pitchFamily="66" charset="0"/>
              </a:rPr>
              <a:t>Fromage traditionnel </a:t>
            </a:r>
            <a:r>
              <a:rPr lang="fr-FR" sz="3600" b="1" i="1" dirty="0">
                <a:latin typeface="Comic Sans MS" panose="030F0702030302020204" pitchFamily="66" charset="0"/>
              </a:rPr>
              <a:t>Bouhezza</a:t>
            </a:r>
            <a:r>
              <a:rPr lang="fr-FR" sz="3600" b="1" dirty="0">
                <a:latin typeface="Comic Sans MS" panose="030F0702030302020204" pitchFamily="66" charset="0"/>
              </a:rPr>
              <a:t> : Etude du profil aromatique au cours de la fabrication</a:t>
            </a:r>
            <a:r>
              <a:rPr lang="en-US" sz="3600" b="1" dirty="0">
                <a:latin typeface="Comic Sans MS" panose="030F0702030302020204" pitchFamily="66" charset="0"/>
              </a:rPr>
              <a:t> </a:t>
            </a:r>
            <a:endParaRPr lang="fr-FR" sz="3600" dirty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 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ctr"/>
            <a:r>
              <a:rPr lang="it-IT" sz="2400" dirty="0">
                <a:latin typeface="Comic Sans MS" panose="030F0702030302020204" pitchFamily="66" charset="0"/>
              </a:rPr>
              <a:t>O. Aissaoui Zitoun</a:t>
            </a:r>
            <a:r>
              <a:rPr lang="it-IT" sz="2400" baseline="30000" dirty="0">
                <a:latin typeface="Comic Sans MS" panose="030F0702030302020204" pitchFamily="66" charset="0"/>
              </a:rPr>
              <a:t>1</a:t>
            </a:r>
            <a:r>
              <a:rPr lang="it-IT" sz="2400" i="1" dirty="0">
                <a:latin typeface="Comic Sans MS" panose="030F0702030302020204" pitchFamily="66" charset="0"/>
              </a:rPr>
              <a:t>*</a:t>
            </a:r>
            <a:r>
              <a:rPr lang="it-IT" sz="2400" dirty="0">
                <a:latin typeface="Comic Sans MS" panose="030F0702030302020204" pitchFamily="66" charset="0"/>
              </a:rPr>
              <a:t>, S. Carpino</a:t>
            </a:r>
            <a:r>
              <a:rPr lang="it-IT" sz="2400" baseline="30000" dirty="0">
                <a:latin typeface="Comic Sans MS" panose="030F0702030302020204" pitchFamily="66" charset="0"/>
              </a:rPr>
              <a:t>2</a:t>
            </a:r>
            <a:r>
              <a:rPr lang="it-IT" sz="2400" dirty="0">
                <a:latin typeface="Comic Sans MS" panose="030F0702030302020204" pitchFamily="66" charset="0"/>
              </a:rPr>
              <a:t> T. Rapisarda</a:t>
            </a:r>
            <a:r>
              <a:rPr lang="it-IT" sz="2400" baseline="30000" dirty="0">
                <a:latin typeface="Comic Sans MS" panose="030F0702030302020204" pitchFamily="66" charset="0"/>
              </a:rPr>
              <a:t>2</a:t>
            </a:r>
            <a:r>
              <a:rPr lang="it-IT" sz="2400" dirty="0">
                <a:latin typeface="Comic Sans MS" panose="030F0702030302020204" pitchFamily="66" charset="0"/>
              </a:rPr>
              <a:t>, G. Belvedere</a:t>
            </a:r>
            <a:r>
              <a:rPr lang="it-IT" sz="2400" baseline="30000" dirty="0">
                <a:latin typeface="Comic Sans MS" panose="030F0702030302020204" pitchFamily="66" charset="0"/>
              </a:rPr>
              <a:t>2</a:t>
            </a:r>
            <a:r>
              <a:rPr lang="it-IT" sz="2400" dirty="0">
                <a:latin typeface="Comic Sans MS" panose="030F0702030302020204" pitchFamily="66" charset="0"/>
              </a:rPr>
              <a:t>, H. Medjoudj</a:t>
            </a:r>
            <a:r>
              <a:rPr lang="it-IT" sz="2400" baseline="30000" dirty="0">
                <a:latin typeface="Comic Sans MS" panose="030F0702030302020204" pitchFamily="66" charset="0"/>
              </a:rPr>
              <a:t>3</a:t>
            </a:r>
            <a:r>
              <a:rPr lang="it-IT" sz="2400" dirty="0">
                <a:latin typeface="Comic Sans MS" panose="030F0702030302020204" pitchFamily="66" charset="0"/>
              </a:rPr>
              <a:t>, G. Licitra</a:t>
            </a:r>
            <a:r>
              <a:rPr lang="it-IT" sz="2400" baseline="30000" dirty="0">
                <a:latin typeface="Comic Sans MS" panose="030F0702030302020204" pitchFamily="66" charset="0"/>
              </a:rPr>
              <a:t>4</a:t>
            </a:r>
            <a:r>
              <a:rPr lang="it-IT" sz="2400" dirty="0">
                <a:latin typeface="Comic Sans MS" panose="030F0702030302020204" pitchFamily="66" charset="0"/>
              </a:rPr>
              <a:t>, , M.N. Zidoune</a:t>
            </a:r>
            <a:r>
              <a:rPr lang="it-IT" sz="2400" baseline="30000" dirty="0">
                <a:latin typeface="Comic Sans MS" panose="030F0702030302020204" pitchFamily="66" charset="0"/>
              </a:rPr>
              <a:t>1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ctr"/>
            <a:r>
              <a:rPr lang="it-IT" sz="2400" b="1" dirty="0">
                <a:latin typeface="Comic Sans MS" panose="030F0702030302020204" pitchFamily="66" charset="0"/>
              </a:rPr>
              <a:t> 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ctr"/>
            <a:r>
              <a:rPr lang="fr-FR" sz="2400" i="1" baseline="30000" dirty="0">
                <a:latin typeface="Comic Sans MS" panose="030F0702030302020204" pitchFamily="66" charset="0"/>
              </a:rPr>
              <a:t>1</a:t>
            </a:r>
            <a:r>
              <a:rPr lang="fr-FR" sz="2400" i="1" dirty="0">
                <a:latin typeface="Comic Sans MS" panose="030F0702030302020204" pitchFamily="66" charset="0"/>
              </a:rPr>
              <a:t>Laboratoire de Recherche en Nutrition et Technologies  Alimentaires (L.N.T.A), INATAA, Université Constantine 1, UC 1, Algérie 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ctr"/>
            <a:r>
              <a:rPr lang="it-IT" sz="2400" i="1" baseline="30000" dirty="0">
                <a:latin typeface="Comic Sans MS" panose="030F0702030302020204" pitchFamily="66" charset="0"/>
              </a:rPr>
              <a:t>2</a:t>
            </a:r>
            <a:r>
              <a:rPr lang="it-IT" sz="2400" i="1" dirty="0">
                <a:latin typeface="Comic Sans MS" panose="030F0702030302020204" pitchFamily="66" charset="0"/>
              </a:rPr>
              <a:t>CoRFiLaC, Regione Siciliana, s.p. 25 km 5 Ragusa Mare, 97100 Ragusa, Italy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ctr"/>
            <a:r>
              <a:rPr lang="it-IT" sz="2400" i="1" baseline="30000" dirty="0">
                <a:latin typeface="Comic Sans MS" panose="030F0702030302020204" pitchFamily="66" charset="0"/>
              </a:rPr>
              <a:t>3</a:t>
            </a:r>
            <a:r>
              <a:rPr lang="it-IT" sz="2400" i="1" dirty="0">
                <a:latin typeface="Comic Sans MS" panose="030F0702030302020204" pitchFamily="66" charset="0"/>
              </a:rPr>
              <a:t>Departement of Nature and Life Science (S.N.V.), University of Oum El Boughi, Algeria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ctr"/>
            <a:r>
              <a:rPr lang="it-IT" sz="2400" i="1" baseline="30000" dirty="0">
                <a:latin typeface="Comic Sans MS" panose="030F0702030302020204" pitchFamily="66" charset="0"/>
              </a:rPr>
              <a:t>4 </a:t>
            </a:r>
            <a:r>
              <a:rPr lang="it-IT" sz="2400" i="1" dirty="0">
                <a:latin typeface="Comic Sans MS" panose="030F0702030302020204" pitchFamily="66" charset="0"/>
              </a:rPr>
              <a:t>D.I.S.P.A., University of Catania, via Val di Savoia 5, 95123 Catania, Italy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 </a:t>
            </a:r>
            <a:endParaRPr lang="fr-FR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 *</a:t>
            </a:r>
            <a:r>
              <a:rPr lang="en-US" sz="2400" dirty="0" smtClean="0">
                <a:latin typeface="Comic Sans MS" panose="030F0702030302020204" pitchFamily="66" charset="0"/>
              </a:rPr>
              <a:t>Email azouarda@yahoo.fr</a:t>
            </a:r>
            <a:r>
              <a:rPr lang="en-US" sz="2400" dirty="0">
                <a:latin typeface="Comic Sans MS" panose="030F0702030302020204" pitchFamily="66" charset="0"/>
              </a:rPr>
              <a:t> 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andeau-Lait2014-Posters(FR)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7" y="64537"/>
            <a:ext cx="23685200" cy="25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5827" y="8281220"/>
            <a:ext cx="24945206" cy="3416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i="1" dirty="0" smtClean="0">
                <a:latin typeface="Comic Sans MS" panose="030F0702030302020204" pitchFamily="66" charset="0"/>
              </a:rPr>
              <a:t>Bouhezza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est un fromage traditionnel algérien fabriqué et affiné dans une outre «C</a:t>
            </a:r>
            <a:r>
              <a:rPr lang="fr-FR" sz="2400" i="1" dirty="0">
                <a:latin typeface="Comic Sans MS" panose="030F0702030302020204" pitchFamily="66" charset="0"/>
              </a:rPr>
              <a:t>hekoua</a:t>
            </a:r>
            <a:r>
              <a:rPr lang="fr-FR" sz="2400" dirty="0">
                <a:latin typeface="Comic Sans MS" panose="030F0702030302020204" pitchFamily="66" charset="0"/>
              </a:rPr>
              <a:t>», directement avec du «</a:t>
            </a:r>
            <a:r>
              <a:rPr lang="fr-FR" sz="2400" i="1" dirty="0">
                <a:latin typeface="Comic Sans MS" panose="030F0702030302020204" pitchFamily="66" charset="0"/>
              </a:rPr>
              <a:t>Lben</a:t>
            </a:r>
            <a:r>
              <a:rPr lang="fr-FR" sz="2400" dirty="0">
                <a:latin typeface="Comic Sans MS" panose="030F0702030302020204" pitchFamily="66" charset="0"/>
              </a:rPr>
              <a:t>» puis avec du lait cru à la fin de l’affinage. Avant consommation, le fromage est épicé au piment rouge piquant. </a:t>
            </a:r>
            <a:r>
              <a:rPr lang="fr-FR" sz="2400" dirty="0" smtClean="0"/>
              <a:t>Quelques </a:t>
            </a:r>
            <a:r>
              <a:rPr lang="fr-FR" sz="2400" dirty="0"/>
              <a:t>études précédentes ont décrit le procédé de fabrication du fromage et les changements  </a:t>
            </a:r>
            <a:r>
              <a:rPr lang="fr-FR" sz="2400" dirty="0" smtClean="0"/>
              <a:t>des principales caractéristiques physico-chimiques</a:t>
            </a:r>
            <a:r>
              <a:rPr lang="fr-FR" sz="2400" dirty="0"/>
              <a:t>, biochimiques et microbiologiques </a:t>
            </a:r>
            <a:r>
              <a:rPr lang="fr-FR" sz="2400" dirty="0" smtClean="0"/>
              <a:t> durant dix </a:t>
            </a:r>
            <a:r>
              <a:rPr lang="fr-FR" sz="2400" dirty="0"/>
              <a:t>semaines de fabrication </a:t>
            </a:r>
            <a:r>
              <a:rPr lang="fr-FR" sz="2400" dirty="0" err="1" smtClean="0"/>
              <a:t>dcontrôlées</a:t>
            </a:r>
            <a:r>
              <a:rPr lang="fr-FR" sz="2400" dirty="0" smtClean="0"/>
              <a:t> (</a:t>
            </a:r>
            <a:r>
              <a:rPr lang="fr-FR" sz="2400" dirty="0"/>
              <a:t>Aissaoui </a:t>
            </a:r>
            <a:r>
              <a:rPr lang="fr-FR" sz="2400" dirty="0" err="1"/>
              <a:t>Zitoun</a:t>
            </a:r>
            <a:r>
              <a:rPr lang="fr-FR" sz="2400" dirty="0"/>
              <a:t> et </a:t>
            </a:r>
            <a:r>
              <a:rPr lang="fr-FR" sz="2400" dirty="0" smtClean="0"/>
              <a:t>al.  </a:t>
            </a:r>
            <a:r>
              <a:rPr lang="fr-FR" sz="2400" dirty="0"/>
              <a:t>2011 </a:t>
            </a:r>
            <a:r>
              <a:rPr lang="fr-FR" sz="2400" dirty="0" smtClean="0"/>
              <a:t> et  </a:t>
            </a:r>
            <a:r>
              <a:rPr lang="fr-FR" sz="2400" dirty="0"/>
              <a:t>2012). </a:t>
            </a:r>
            <a:r>
              <a:rPr lang="fr-FR" sz="2400" i="1" dirty="0"/>
              <a:t>Bouhezza</a:t>
            </a:r>
            <a:r>
              <a:rPr lang="fr-FR" sz="2400" dirty="0"/>
              <a:t> est un </a:t>
            </a:r>
            <a:r>
              <a:rPr lang="fr-FR" sz="2400" dirty="0" smtClean="0"/>
              <a:t> fromage à pâte molle /peu molle, </a:t>
            </a:r>
            <a:r>
              <a:rPr lang="fr-FR" sz="2400" dirty="0" err="1" smtClean="0"/>
              <a:t>mi-gras</a:t>
            </a:r>
            <a:r>
              <a:rPr lang="fr-FR" sz="2400" dirty="0" smtClean="0"/>
              <a:t>  affiné dans la masse . </a:t>
            </a:r>
            <a:r>
              <a:rPr lang="fr-FR" sz="2400" dirty="0">
                <a:latin typeface="Comic Sans MS" panose="030F0702030302020204" pitchFamily="66" charset="0"/>
              </a:rPr>
              <a:t>Ce travail </a:t>
            </a:r>
            <a:r>
              <a:rPr lang="fr-FR" sz="2400" dirty="0" smtClean="0">
                <a:latin typeface="Comic Sans MS" panose="030F0702030302020204" pitchFamily="66" charset="0"/>
              </a:rPr>
              <a:t>s’intègre dans la caractérisation globale du </a:t>
            </a:r>
            <a:r>
              <a:rPr lang="fr-FR" sz="2400" i="1" dirty="0" smtClean="0">
                <a:latin typeface="Comic Sans MS" panose="030F0702030302020204" pitchFamily="66" charset="0"/>
              </a:rPr>
              <a:t>Bouhezza</a:t>
            </a:r>
            <a:r>
              <a:rPr lang="fr-FR" sz="2400" dirty="0" smtClean="0">
                <a:latin typeface="Comic Sans MS" panose="030F0702030302020204" pitchFamily="66" charset="0"/>
              </a:rPr>
              <a:t>, visant </a:t>
            </a:r>
            <a:r>
              <a:rPr lang="fr-FR" sz="2400" b="1" dirty="0" smtClean="0">
                <a:latin typeface="Comic Sans MS" panose="030F0702030302020204" pitchFamily="66" charset="0"/>
              </a:rPr>
              <a:t>ne </a:t>
            </a:r>
            <a:r>
              <a:rPr lang="fr-FR" sz="2400" b="1" dirty="0">
                <a:latin typeface="Comic Sans MS" panose="030F0702030302020204" pitchFamily="66" charset="0"/>
              </a:rPr>
              <a:t>première description du profil aromatique du fromage affiné et aussi son évolution au cours de la fabrication-affinage</a:t>
            </a:r>
            <a:r>
              <a:rPr lang="fr-FR" sz="2400" dirty="0">
                <a:latin typeface="Comic Sans MS" panose="030F0702030302020204" pitchFamily="66" charset="0"/>
              </a:rPr>
              <a:t>. </a:t>
            </a:r>
            <a:r>
              <a:rPr lang="fr-FR" sz="2400" dirty="0" smtClean="0">
                <a:latin typeface="Comic Sans MS" panose="030F0702030302020204" pitchFamily="66" charset="0"/>
              </a:rPr>
              <a:t> L’étude a porté sur des </a:t>
            </a:r>
            <a:r>
              <a:rPr lang="fr-FR" sz="2400" dirty="0">
                <a:latin typeface="Comic Sans MS" panose="030F0702030302020204" pitchFamily="66" charset="0"/>
              </a:rPr>
              <a:t>échantillons de ferme affinés (deux à 75 et deux à 150 j) et des échantillons de deux fabrications contrôlées (de 7 à 70 j), </a:t>
            </a:r>
            <a:r>
              <a:rPr lang="fr-FR" sz="2400" dirty="0" smtClean="0">
                <a:latin typeface="Comic Sans MS" panose="030F0702030302020204" pitchFamily="66" charset="0"/>
              </a:rPr>
              <a:t>et analysés par </a:t>
            </a:r>
            <a:r>
              <a:rPr lang="fr-FR" sz="2400" dirty="0">
                <a:latin typeface="Comic Sans MS" panose="030F0702030302020204" pitchFamily="66" charset="0"/>
              </a:rPr>
              <a:t>GC/MS et GC/MS/</a:t>
            </a:r>
            <a:r>
              <a:rPr lang="fr-FR" sz="2400" dirty="0" err="1">
                <a:latin typeface="Comic Sans MS" panose="030F0702030302020204" pitchFamily="66" charset="0"/>
              </a:rPr>
              <a:t>Olfactométrie</a:t>
            </a:r>
            <a:r>
              <a:rPr lang="fr-FR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296" y="13623742"/>
            <a:ext cx="8674864" cy="517064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200" b="1" dirty="0">
                <a:latin typeface="Comic Sans MS" panose="030F0702030302020204" pitchFamily="66" charset="0"/>
              </a:rPr>
              <a:t>O</a:t>
            </a:r>
            <a:r>
              <a:rPr lang="fr-FR" sz="2200" b="1" dirty="0" smtClean="0">
                <a:latin typeface="Comic Sans MS" panose="030F0702030302020204" pitchFamily="66" charset="0"/>
              </a:rPr>
              <a:t>rigine des fromages : </a:t>
            </a:r>
          </a:p>
          <a:p>
            <a:r>
              <a:rPr lang="fr-FR" sz="2200" dirty="0" smtClean="0">
                <a:latin typeface="Comic Sans MS" panose="030F0702030302020204" pitchFamily="66" charset="0"/>
              </a:rPr>
              <a:t>Bouhezza de ferme : quatre fromages de ferme de la zone des </a:t>
            </a:r>
            <a:r>
              <a:rPr lang="fr-FR" sz="2200" dirty="0" err="1" smtClean="0">
                <a:latin typeface="Comic Sans MS" panose="030F0702030302020204" pitchFamily="66" charset="0"/>
              </a:rPr>
              <a:t>chaouia</a:t>
            </a:r>
            <a:r>
              <a:rPr lang="fr-FR" sz="2200" dirty="0" smtClean="0">
                <a:latin typeface="Comic Sans MS" panose="030F0702030302020204" pitchFamily="66" charset="0"/>
              </a:rPr>
              <a:t>, Est de l’Algérie. Affinages : 2 échantillons jusqu’à 70j </a:t>
            </a:r>
            <a:r>
              <a:rPr lang="fr-FR" sz="2200" dirty="0">
                <a:latin typeface="Comic Sans MS" panose="030F0702030302020204" pitchFamily="66" charset="0"/>
              </a:rPr>
              <a:t> </a:t>
            </a:r>
            <a:r>
              <a:rPr lang="fr-FR" sz="2200" dirty="0" smtClean="0">
                <a:latin typeface="Comic Sans MS" panose="030F0702030302020204" pitchFamily="66" charset="0"/>
              </a:rPr>
              <a:t>(F1 et F2)et les deux autres jusqu’à 150j (F3 et F4).</a:t>
            </a:r>
          </a:p>
          <a:p>
            <a:r>
              <a:rPr lang="fr-FR" sz="2200" dirty="0" smtClean="0">
                <a:latin typeface="Comic Sans MS" panose="030F0702030302020204" pitchFamily="66" charset="0"/>
              </a:rPr>
              <a:t>Bouhezza d’expérimentations : deux fabrications contrôlées  selon le diagramme traditionnel (</a:t>
            </a:r>
            <a:r>
              <a:rPr lang="fr-FR" sz="2200" dirty="0">
                <a:latin typeface="Comic Sans MS" panose="030F0702030302020204" pitchFamily="66" charset="0"/>
              </a:rPr>
              <a:t>L1 et L2).  </a:t>
            </a:r>
            <a:r>
              <a:rPr lang="fr-FR" sz="2200" dirty="0" smtClean="0">
                <a:latin typeface="Comic Sans MS" panose="030F0702030302020204" pitchFamily="66" charset="0"/>
              </a:rPr>
              <a:t>Les échantillons ont été prélevés à 7 j, 15j, 21, 42j, 56j et 70j.</a:t>
            </a:r>
          </a:p>
          <a:p>
            <a:endParaRPr lang="fr-FR" sz="2200" b="1" dirty="0" smtClean="0">
              <a:latin typeface="Comic Sans MS" panose="030F0702030302020204" pitchFamily="66" charset="0"/>
            </a:endParaRPr>
          </a:p>
          <a:p>
            <a:r>
              <a:rPr lang="fr-FR" sz="2200" b="1" dirty="0" smtClean="0">
                <a:latin typeface="Comic Sans MS" panose="030F0702030302020204" pitchFamily="66" charset="0"/>
              </a:rPr>
              <a:t>Préparation des fromages </a:t>
            </a:r>
            <a:r>
              <a:rPr lang="fr-FR" sz="2200" dirty="0" smtClean="0">
                <a:latin typeface="Comic Sans MS" panose="030F0702030302020204" pitchFamily="66" charset="0"/>
              </a:rPr>
              <a:t>: </a:t>
            </a:r>
          </a:p>
          <a:p>
            <a:r>
              <a:rPr lang="fr-FR" sz="2200" dirty="0" smtClean="0">
                <a:latin typeface="Comic Sans MS" panose="030F0702030302020204" pitchFamily="66" charset="0"/>
              </a:rPr>
              <a:t>3 g  de fromage dispersée </a:t>
            </a:r>
            <a:r>
              <a:rPr lang="fr-FR" sz="2200" dirty="0">
                <a:latin typeface="Comic Sans MS" panose="030F0702030302020204" pitchFamily="66" charset="0"/>
              </a:rPr>
              <a:t>dans 30 </a:t>
            </a:r>
            <a:r>
              <a:rPr lang="fr-FR" sz="2200" dirty="0" err="1">
                <a:latin typeface="Comic Sans MS" panose="030F0702030302020204" pitchFamily="66" charset="0"/>
              </a:rPr>
              <a:t>mL</a:t>
            </a:r>
            <a:r>
              <a:rPr lang="fr-FR" sz="2200" dirty="0">
                <a:latin typeface="Comic Sans MS" panose="030F0702030302020204" pitchFamily="66" charset="0"/>
              </a:rPr>
              <a:t> d’eau </a:t>
            </a:r>
            <a:r>
              <a:rPr lang="fr-FR" sz="2200" dirty="0" err="1">
                <a:latin typeface="Comic Sans MS" panose="030F0702030302020204" pitchFamily="66" charset="0"/>
              </a:rPr>
              <a:t>MilliQ</a:t>
            </a:r>
            <a:r>
              <a:rPr lang="fr-FR" sz="2200" dirty="0">
                <a:latin typeface="Comic Sans MS" panose="030F0702030302020204" pitchFamily="66" charset="0"/>
              </a:rPr>
              <a:t>. L’homogénéisation est faite à l’aide d’un </a:t>
            </a:r>
            <a:r>
              <a:rPr lang="fr-FR" sz="2200" dirty="0" err="1">
                <a:latin typeface="Comic Sans MS" panose="030F0702030302020204" pitchFamily="66" charset="0"/>
              </a:rPr>
              <a:t>Ultraturrax</a:t>
            </a:r>
            <a:r>
              <a:rPr lang="fr-FR" sz="2200" dirty="0">
                <a:latin typeface="Comic Sans MS" panose="030F0702030302020204" pitchFamily="66" charset="0"/>
              </a:rPr>
              <a:t> (</a:t>
            </a:r>
            <a:r>
              <a:rPr lang="fr-FR" sz="2200" dirty="0" err="1">
                <a:latin typeface="Comic Sans MS" panose="030F0702030302020204" pitchFamily="66" charset="0"/>
              </a:rPr>
              <a:t>Heidolph</a:t>
            </a:r>
            <a:r>
              <a:rPr lang="fr-FR" sz="2200" dirty="0">
                <a:latin typeface="Comic Sans MS" panose="030F0702030302020204" pitchFamily="66" charset="0"/>
              </a:rPr>
              <a:t> DIAX 900) à 1 % de force pendant 30 </a:t>
            </a:r>
            <a:r>
              <a:rPr lang="fr-FR" sz="2200" dirty="0" smtClean="0">
                <a:latin typeface="Comic Sans MS" panose="030F0702030302020204" pitchFamily="66" charset="0"/>
              </a:rPr>
              <a:t>sec. ondes</a:t>
            </a:r>
            <a:r>
              <a:rPr lang="fr-FR" sz="2200" dirty="0">
                <a:latin typeface="Comic Sans MS" panose="030F0702030302020204" pitchFamily="66" charset="0"/>
              </a:rPr>
              <a:t>. Ceci constituera notre solution de fromage pour l’extraction des composés volatils en vue de l’extraction dynamique et statique par </a:t>
            </a:r>
            <a:r>
              <a:rPr lang="fr-FR" sz="2200" dirty="0" err="1">
                <a:latin typeface="Comic Sans MS" panose="030F0702030302020204" pitchFamily="66" charset="0"/>
              </a:rPr>
              <a:t>head-space</a:t>
            </a:r>
            <a:r>
              <a:rPr lang="fr-FR" sz="2200" dirty="0">
                <a:latin typeface="Comic Sans MS" panose="030F0702030302020204" pitchFamily="66" charset="0"/>
              </a:rPr>
              <a:t>. </a:t>
            </a:r>
            <a:endParaRPr lang="fr-FR" sz="22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80739" y="22116728"/>
            <a:ext cx="96555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Tableau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1 Classes chimiques de composés organiques volatiles (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COVs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) identifiés dans le </a:t>
            </a:r>
            <a:r>
              <a:rPr kumimoji="0" lang="fr-FR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Bouhezza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de ferme et d’expérimentation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par SPME/GC/MS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23" name="Imag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714" y="80526"/>
            <a:ext cx="1196172" cy="227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782" y="128286"/>
            <a:ext cx="2425932" cy="19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593530" y="12194317"/>
            <a:ext cx="27365269" cy="63189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7148" tIns="38574" rIns="77148" bIns="38574">
            <a:spAutoFit/>
          </a:bodyPr>
          <a:lstStyle/>
          <a:p>
            <a:pPr algn="ctr"/>
            <a:r>
              <a:rPr lang="fr-CA" sz="3600" b="1" i="0" dirty="0" err="1">
                <a:latin typeface="Comic Sans MS" panose="030F0702030302020204" pitchFamily="66" charset="0"/>
                <a:cs typeface="Times New Roman" pitchFamily="18" charset="0"/>
              </a:rPr>
              <a:t>Materiel</a:t>
            </a:r>
            <a:r>
              <a:rPr lang="fr-CA" sz="3600" b="1" i="0" dirty="0">
                <a:latin typeface="Comic Sans MS" panose="030F0702030302020204" pitchFamily="66" charset="0"/>
                <a:cs typeface="Times New Roman" pitchFamily="18" charset="0"/>
              </a:rPr>
              <a:t> et Méthodes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3158290" y="13591055"/>
            <a:ext cx="7292182" cy="5277470"/>
            <a:chOff x="179284" y="19474921"/>
            <a:chExt cx="7292182" cy="5277470"/>
          </a:xfrm>
        </p:grpSpPr>
        <p:pic>
          <p:nvPicPr>
            <p:cNvPr id="37" name="Image 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92" y="19802499"/>
              <a:ext cx="867531" cy="111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9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384" y="19474921"/>
              <a:ext cx="914472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4" r="10481"/>
            <a:stretch>
              <a:fillRect/>
            </a:stretch>
          </p:blipFill>
          <p:spPr bwMode="auto">
            <a:xfrm>
              <a:off x="1152523" y="22728328"/>
              <a:ext cx="2339975" cy="20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Image 9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323" y="22790241"/>
              <a:ext cx="1744662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lèche courbée vers la droite 42"/>
            <p:cNvSpPr/>
            <p:nvPr/>
          </p:nvSpPr>
          <p:spPr>
            <a:xfrm>
              <a:off x="1049959" y="20306556"/>
              <a:ext cx="606425" cy="3026610"/>
            </a:xfrm>
            <a:prstGeom prst="curved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4" name="Rectangle horizontal à deux flèches 43"/>
            <p:cNvSpPr/>
            <p:nvPr/>
          </p:nvSpPr>
          <p:spPr>
            <a:xfrm>
              <a:off x="3511548" y="22440991"/>
              <a:ext cx="371475" cy="1785937"/>
            </a:xfrm>
            <a:prstGeom prst="leftRightArrowCallout">
              <a:avLst>
                <a:gd name="adj1" fmla="val 0"/>
                <a:gd name="adj2" fmla="val 25000"/>
                <a:gd name="adj3" fmla="val 25000"/>
                <a:gd name="adj4" fmla="val 4812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Comic Sans MS" panose="030F0702030302020204" pitchFamily="66" charset="0"/>
              </a:endParaRPr>
            </a:p>
          </p:txBody>
        </p:sp>
        <p:sp>
          <p:nvSpPr>
            <p:cNvPr id="45" name="Flèche courbée vers la gauche 44"/>
            <p:cNvSpPr/>
            <p:nvPr/>
          </p:nvSpPr>
          <p:spPr>
            <a:xfrm>
              <a:off x="5672188" y="20148641"/>
              <a:ext cx="520700" cy="3184525"/>
            </a:xfrm>
            <a:prstGeom prst="curvedLef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4756841" y="21210677"/>
              <a:ext cx="2714625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>
                  <a:latin typeface="Comic Sans MS" panose="030F0702030302020204" pitchFamily="66" charset="0"/>
                  <a:cs typeface="Times New Roman" pitchFamily="18" charset="0"/>
                </a:rPr>
                <a:t>HS dynamique (DHS)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 smtClean="0">
                  <a:latin typeface="Comic Sans MS" panose="030F0702030302020204" pitchFamily="66" charset="0"/>
                  <a:cs typeface="Times New Roman" pitchFamily="18" charset="0"/>
                </a:rPr>
                <a:t>par Purge and </a:t>
              </a:r>
              <a:r>
                <a:rPr lang="fr-FR" altLang="fr-FR" sz="1800" dirty="0" err="1" smtClean="0">
                  <a:latin typeface="Comic Sans MS" panose="030F0702030302020204" pitchFamily="66" charset="0"/>
                  <a:cs typeface="Times New Roman" pitchFamily="18" charset="0"/>
                </a:rPr>
                <a:t>Trap</a:t>
              </a:r>
              <a:r>
                <a:rPr lang="fr-FR" altLang="fr-FR" sz="1800" dirty="0" smtClean="0">
                  <a:latin typeface="Comic Sans MS" panose="030F0702030302020204" pitchFamily="66" charset="0"/>
                  <a:cs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1800" dirty="0" smtClean="0">
                  <a:latin typeface="Comic Sans MS" panose="030F0702030302020204" pitchFamily="66" charset="0"/>
                </a:rPr>
                <a:t>(</a:t>
              </a:r>
              <a:r>
                <a:rPr lang="fr-FR" sz="1800" dirty="0" err="1" smtClean="0">
                  <a:latin typeface="Comic Sans MS" panose="030F0702030302020204" pitchFamily="66" charset="0"/>
                </a:rPr>
                <a:t>Tekmar</a:t>
              </a:r>
              <a:r>
                <a:rPr lang="fr-FR" sz="1800" dirty="0" smtClean="0">
                  <a:latin typeface="Comic Sans MS" panose="030F0702030302020204" pitchFamily="66" charset="0"/>
                </a:rPr>
                <a:t> 8900)</a:t>
              </a:r>
              <a:endParaRPr lang="fr-FR" altLang="fr-FR" sz="1800" dirty="0">
                <a:latin typeface="Comic Sans MS" panose="030F0702030302020204" pitchFamily="66" charset="0"/>
                <a:cs typeface="Times New Roman" pitchFamily="18" charset="0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179284" y="21173530"/>
              <a:ext cx="3332264" cy="892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>
                  <a:latin typeface="Comic Sans MS" panose="030F0702030302020204" pitchFamily="66" charset="0"/>
                  <a:cs typeface="Times New Roman" pitchFamily="18" charset="0"/>
                </a:rPr>
                <a:t>HS </a:t>
              </a:r>
              <a:r>
                <a:rPr lang="fr-FR" altLang="fr-FR" sz="1800" dirty="0" smtClean="0">
                  <a:latin typeface="Comic Sans MS" panose="030F0702030302020204" pitchFamily="66" charset="0"/>
                  <a:cs typeface="Times New Roman" pitchFamily="18" charset="0"/>
                </a:rPr>
                <a:t>statique SPME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 smtClean="0">
                  <a:latin typeface="Comic Sans MS" panose="030F0702030302020204" pitchFamily="66" charset="0"/>
                  <a:cs typeface="Times New Roman" pitchFamily="18" charset="0"/>
                </a:rPr>
                <a:t>(</a:t>
              </a:r>
              <a:r>
                <a:rPr lang="fr-FR" altLang="fr-FR" sz="1600" dirty="0" smtClean="0">
                  <a:latin typeface="Comic Sans MS" panose="030F0702030302020204" pitchFamily="66" charset="0"/>
                  <a:cs typeface="Times New Roman" pitchFamily="18" charset="0"/>
                </a:rPr>
                <a:t>Solide </a:t>
              </a:r>
              <a:r>
                <a:rPr lang="fr-FR" altLang="fr-FR" sz="1600" dirty="0">
                  <a:latin typeface="Comic Sans MS" panose="030F0702030302020204" pitchFamily="66" charset="0"/>
                  <a:cs typeface="Times New Roman" pitchFamily="18" charset="0"/>
                </a:rPr>
                <a:t>Phase </a:t>
              </a:r>
              <a:r>
                <a:rPr lang="fr-FR" altLang="fr-FR" sz="1600" dirty="0" smtClean="0">
                  <a:latin typeface="Comic Sans MS" panose="030F0702030302020204" pitchFamily="66" charset="0"/>
                  <a:cs typeface="Times New Roman" pitchFamily="18" charset="0"/>
                </a:rPr>
                <a:t>Micro Extraction)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600" dirty="0">
                <a:latin typeface="Comic Sans MS" panose="030F0702030302020204" pitchFamily="66" charset="0"/>
                <a:cs typeface="Times New Roman" pitchFamily="18" charset="0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0" y="1671969"/>
            <a:ext cx="1488446" cy="14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906695" y="19590093"/>
            <a:ext cx="27052105" cy="63189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7148" tIns="38574" rIns="77148" bIns="38574">
            <a:spAutoFit/>
          </a:bodyPr>
          <a:lstStyle/>
          <a:p>
            <a:pPr algn="ctr"/>
            <a:r>
              <a:rPr lang="fr-CA" sz="3600" b="1" dirty="0" smtClean="0">
                <a:latin typeface="Comic Sans MS" panose="030F0702030302020204" pitchFamily="66" charset="0"/>
                <a:cs typeface="Times New Roman" pitchFamily="18" charset="0"/>
              </a:rPr>
              <a:t>Résultats </a:t>
            </a:r>
            <a:endParaRPr lang="fr-CA" sz="3600" b="1" i="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6205797" y="27939404"/>
            <a:ext cx="11131603" cy="5201534"/>
            <a:chOff x="19219929" y="21962740"/>
            <a:chExt cx="8760163" cy="6175022"/>
          </a:xfrm>
        </p:grpSpPr>
        <p:pic>
          <p:nvPicPr>
            <p:cNvPr id="55" name="Picture 2" descr="D:\paper arome 2013\INDA\submission INDA\figure Food chemistry\Fig. 3. Aromagrams of experimental Bouhezza cheese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9929" y="21962740"/>
              <a:ext cx="8760163" cy="617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20666496" y="22322780"/>
              <a:ext cx="828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Comic Sans MS" panose="030F0702030302020204" pitchFamily="66" charset="0"/>
                </a:rPr>
                <a:t>7j</a:t>
              </a:r>
              <a:endParaRPr lang="fr-FR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0558484" y="25347116"/>
              <a:ext cx="8280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Comic Sans MS" panose="030F0702030302020204" pitchFamily="66" charset="0"/>
                </a:rPr>
                <a:t>70 j</a:t>
              </a:r>
              <a:endParaRPr lang="fr-FR" sz="2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4824422" y="36560321"/>
            <a:ext cx="1268795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Le nombre  de </a:t>
            </a:r>
            <a:r>
              <a:rPr lang="fr-FR" sz="2000" dirty="0" err="1">
                <a:latin typeface="Comic Sans MS" panose="030F0702030302020204" pitchFamily="66" charset="0"/>
              </a:rPr>
              <a:t>COAs</a:t>
            </a:r>
            <a:r>
              <a:rPr lang="fr-FR" sz="2000" dirty="0">
                <a:latin typeface="Comic Sans MS" panose="030F0702030302020204" pitchFamily="66" charset="0"/>
              </a:rPr>
              <a:t>  du fromage </a:t>
            </a:r>
            <a:r>
              <a:rPr lang="fr-FR" sz="2000" i="1" dirty="0">
                <a:latin typeface="Comic Sans MS" panose="030F0702030302020204" pitchFamily="66" charset="0"/>
              </a:rPr>
              <a:t>Bouhezza</a:t>
            </a:r>
            <a:r>
              <a:rPr lang="fr-FR" sz="2000" dirty="0">
                <a:latin typeface="Comic Sans MS" panose="030F0702030302020204" pitchFamily="66" charset="0"/>
              </a:rPr>
              <a:t>  </a:t>
            </a:r>
            <a:r>
              <a:rPr lang="fr-FR" sz="2000" dirty="0" smtClean="0">
                <a:latin typeface="Comic Sans MS" panose="030F0702030302020204" pitchFamily="66" charset="0"/>
              </a:rPr>
              <a:t>de ferme est entre 15 et 19 </a:t>
            </a:r>
            <a:r>
              <a:rPr lang="fr-FR" sz="2000" dirty="0" err="1" smtClean="0">
                <a:latin typeface="Comic Sans MS" panose="030F0702030302020204" pitchFamily="66" charset="0"/>
              </a:rPr>
              <a:t>COAs</a:t>
            </a:r>
            <a:r>
              <a:rPr lang="fr-FR" sz="2000" dirty="0" smtClean="0">
                <a:latin typeface="Comic Sans MS" panose="030F0702030302020204" pitchFamily="66" charset="0"/>
              </a:rPr>
              <a:t> et ceux d’expérimentation entre  </a:t>
            </a:r>
            <a:r>
              <a:rPr lang="fr-FR" sz="2000" dirty="0">
                <a:latin typeface="Comic Sans MS" panose="030F0702030302020204" pitchFamily="66" charset="0"/>
              </a:rPr>
              <a:t>18 et  26 </a:t>
            </a:r>
            <a:r>
              <a:rPr lang="fr-FR" sz="2000" dirty="0" err="1">
                <a:latin typeface="Comic Sans MS" panose="030F0702030302020204" pitchFamily="66" charset="0"/>
              </a:rPr>
              <a:t>COAs</a:t>
            </a:r>
            <a:r>
              <a:rPr lang="fr-FR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Les « </a:t>
            </a:r>
            <a:r>
              <a:rPr lang="fr-FR" sz="2000" dirty="0" err="1" smtClean="0">
                <a:latin typeface="Comic Sans MS" panose="030F0702030302020204" pitchFamily="66" charset="0"/>
              </a:rPr>
              <a:t>arogrammes</a:t>
            </a:r>
            <a:r>
              <a:rPr lang="fr-FR" sz="2000" dirty="0" smtClean="0">
                <a:latin typeface="Comic Sans MS" panose="030F0702030302020204" pitchFamily="66" charset="0"/>
              </a:rPr>
              <a:t> » montrent  les principales différences entre  7 et 70 j non seulement selon le nombre de </a:t>
            </a:r>
            <a:r>
              <a:rPr lang="fr-FR" sz="2000" dirty="0" err="1" smtClean="0">
                <a:latin typeface="Comic Sans MS" panose="030F0702030302020204" pitchFamily="66" charset="0"/>
              </a:rPr>
              <a:t>COAs</a:t>
            </a:r>
            <a:r>
              <a:rPr lang="fr-FR" sz="2000" dirty="0" smtClean="0">
                <a:latin typeface="Comic Sans MS" panose="030F0702030302020204" pitchFamily="66" charset="0"/>
              </a:rPr>
              <a:t> mais aussi  selon l’importance des pics de chacun d’entre eux.  À 70j :  les valeurs de perception importants, apparition des notes butyrique et épicé .</a:t>
            </a: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926438" y="39748716"/>
            <a:ext cx="27052104" cy="284789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7148" tIns="38574" rIns="77148" bIns="3857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altLang="fr-FR" sz="2000" dirty="0" smtClean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En 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comparant les résultats de GC/MS et de GC/MS/O sur le </a:t>
            </a:r>
            <a:r>
              <a:rPr lang="fr-FR" altLang="fr-FR" sz="2000" i="1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Bouhezza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de ferme et de fabrications contrôlées, les esters étaient les plus abondants.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Plusieurs odeurs composent l’arôme du fromage </a:t>
            </a:r>
            <a:r>
              <a:rPr lang="fr-FR" sz="2000" i="1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Bouhezza</a:t>
            </a:r>
            <a:r>
              <a:rPr 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, principalement  : odeur d’ail, pomme, butyrique, pomme de terre cuite, champignons, orange / citron, brûlé, lait, floral, rance, vert, foins, poivron rouge et huile de friture. </a:t>
            </a:r>
          </a:p>
          <a:p>
            <a:pPr algn="just">
              <a:lnSpc>
                <a:spcPct val="150000"/>
              </a:lnSpc>
            </a:pPr>
            <a:r>
              <a:rPr lang="fr-FR" altLang="fr-FR" sz="2000" dirty="0" smtClean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Quelques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VOCs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ont été communs entre les échantillons quel que soit l’origine ou l’âge du </a:t>
            </a:r>
            <a:r>
              <a:rPr lang="fr-FR" altLang="fr-FR" sz="2000" dirty="0" smtClean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fromage</a:t>
            </a:r>
            <a:r>
              <a:rPr lang="fr-FR" altLang="fr-FR" sz="20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 smtClean="0">
                <a:latin typeface="Comic Sans MS" panose="030F0702030302020204" pitchFamily="66" charset="0"/>
                <a:cs typeface="Times New Roman" pitchFamily="18" charset="0"/>
              </a:rPr>
              <a:t>: </a:t>
            </a:r>
            <a:r>
              <a:rPr lang="fr-FR" altLang="fr-FR" sz="2000" dirty="0" smtClean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esters 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(éthyle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butanoate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propyl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butanoate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ethyl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hexanoate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ethyl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heptanoate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ethyl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octanoate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, 2-phenylethyl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acetate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ethyl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nonanoate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),  </a:t>
            </a:r>
            <a:r>
              <a:rPr lang="fr-FR" altLang="fr-FR" sz="2000" dirty="0" smtClean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acide (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octanoic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acid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), </a:t>
            </a:r>
            <a:r>
              <a:rPr lang="fr-FR" altLang="fr-FR" sz="2000" dirty="0" smtClean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 err="1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alcohol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(3-methyl, 1-butanol) </a:t>
            </a:r>
            <a:r>
              <a:rPr lang="fr-FR" altLang="fr-FR" sz="200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et </a:t>
            </a:r>
            <a:r>
              <a:rPr lang="fr-FR" altLang="fr-FR" sz="2000" smtClean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cétone  (2-nonanone), </a:t>
            </a:r>
          </a:p>
          <a:p>
            <a:pPr algn="just">
              <a:lnSpc>
                <a:spcPct val="150000"/>
              </a:lnSpc>
            </a:pPr>
            <a:r>
              <a:rPr lang="fr-FR" altLang="fr-FR" sz="2000" dirty="0" smtClean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Les </a:t>
            </a:r>
            <a:r>
              <a:rPr lang="fr-FR" altLang="fr-FR" sz="2000" dirty="0">
                <a:solidFill>
                  <a:schemeClr val="dk1"/>
                </a:solidFill>
                <a:latin typeface="Comic Sans MS" panose="030F0702030302020204" pitchFamily="66" charset="0"/>
                <a:cs typeface="Times New Roman" pitchFamily="18" charset="0"/>
              </a:rPr>
              <a:t>composés peuvent être considérés comme marqueur du profil aromatique non encore établi. Plus de travail est nécessaire pour vérifier l’origine de ces  composées sur plus d’échantillons. 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1477790" y="29323517"/>
            <a:ext cx="12131922" cy="9273071"/>
            <a:chOff x="-93011" y="26643260"/>
            <a:chExt cx="12131922" cy="9273071"/>
          </a:xfrm>
        </p:grpSpPr>
        <p:sp>
          <p:nvSpPr>
            <p:cNvPr id="2" name="Ellipse 1"/>
            <p:cNvSpPr/>
            <p:nvPr/>
          </p:nvSpPr>
          <p:spPr>
            <a:xfrm>
              <a:off x="5026867" y="29092529"/>
              <a:ext cx="1728192" cy="136815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Esters</a:t>
              </a:r>
              <a:endParaRPr lang="fr-FR" sz="24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911232" y="33195988"/>
              <a:ext cx="2284350" cy="1368152"/>
            </a:xfrm>
            <a:prstGeom prst="ellipse">
              <a:avLst/>
            </a:prstGeom>
            <a:solidFill>
              <a:srgbClr val="E7FF8F"/>
            </a:solidFill>
            <a:ln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Alcools</a:t>
              </a:r>
              <a:endParaRPr lang="fr-FR" sz="24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8053407" y="34587128"/>
              <a:ext cx="2910616" cy="1329203"/>
            </a:xfrm>
            <a:prstGeom prst="ellipse">
              <a:avLst/>
            </a:prstGeom>
            <a:gradFill flip="none" rotWithShape="1">
              <a:gsLst>
                <a:gs pos="0">
                  <a:srgbClr val="E7FF8F">
                    <a:shade val="30000"/>
                    <a:satMod val="115000"/>
                  </a:srgbClr>
                </a:gs>
                <a:gs pos="50000">
                  <a:srgbClr val="E7FF8F">
                    <a:shade val="67500"/>
                    <a:satMod val="115000"/>
                  </a:srgbClr>
                </a:gs>
                <a:gs pos="100000">
                  <a:srgbClr val="E7FF8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2 </a:t>
              </a:r>
              <a:r>
                <a:rPr lang="fr-FR" sz="20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nonanol</a:t>
              </a:r>
              <a:r>
                <a:rPr lang="fr-FR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, </a:t>
              </a:r>
              <a:r>
                <a:rPr lang="fr-FR" sz="20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phenylethyl</a:t>
              </a:r>
              <a:r>
                <a:rPr lang="fr-FR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alcool</a:t>
              </a:r>
              <a:endParaRPr lang="fr-FR" sz="20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7959335" y="30771933"/>
              <a:ext cx="1728192" cy="1368152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Acides </a:t>
              </a:r>
              <a:endParaRPr lang="fr-FR" sz="24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9631828" y="31450283"/>
              <a:ext cx="2407083" cy="148003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Hexanoique</a:t>
              </a:r>
              <a:r>
                <a:rPr lang="fr-FR" sz="2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, </a:t>
              </a:r>
              <a:r>
                <a:rPr lang="fr-FR" sz="20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octanoique</a:t>
              </a:r>
              <a:endParaRPr lang="fr-FR" sz="20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471175" y="32972550"/>
              <a:ext cx="2409555" cy="1368152"/>
            </a:xfrm>
            <a:prstGeom prst="ellipse">
              <a:avLst/>
            </a:prstGeom>
            <a:solidFill>
              <a:srgbClr val="FFD9D9"/>
            </a:solidFill>
            <a:ln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Aldéhydes </a:t>
              </a:r>
              <a:endParaRPr lang="fr-FR" sz="24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727672" y="34341875"/>
              <a:ext cx="2620886" cy="15744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D9D9">
                    <a:shade val="67500"/>
                    <a:satMod val="115000"/>
                  </a:srgbClr>
                </a:gs>
                <a:gs pos="100000">
                  <a:srgbClr val="FFD9D9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2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Nonanal</a:t>
              </a:r>
              <a:r>
                <a:rPr lang="fr-FR" sz="22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,  </a:t>
              </a:r>
              <a:r>
                <a:rPr lang="fr-FR" sz="22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propyl</a:t>
              </a:r>
              <a:r>
                <a:rPr lang="fr-FR" sz="2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r>
                <a:rPr lang="fr-FR" sz="22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octanoate</a:t>
              </a:r>
              <a:endParaRPr lang="fr-FR" sz="2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algn="ctr"/>
              <a:endParaRPr lang="fr-FR" sz="22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1946497" y="30674809"/>
              <a:ext cx="2381626" cy="136815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Terpènes</a:t>
              </a:r>
              <a:endParaRPr lang="fr-FR" sz="24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-93011" y="31496142"/>
              <a:ext cx="2307926" cy="1287886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d. Limonène</a:t>
              </a:r>
              <a:endParaRPr lang="fr-FR" sz="20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11" descr="bouhezza 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260" y="30581154"/>
              <a:ext cx="3902075" cy="2925762"/>
            </a:xfrm>
            <a:prstGeom prst="ellipse">
              <a:avLst/>
            </a:prstGeom>
            <a:ln w="190500" cap="rnd">
              <a:solidFill>
                <a:srgbClr val="FF00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e 29"/>
            <p:cNvGrpSpPr/>
            <p:nvPr/>
          </p:nvGrpSpPr>
          <p:grpSpPr>
            <a:xfrm>
              <a:off x="1679515" y="26643260"/>
              <a:ext cx="8579728" cy="2377260"/>
              <a:chOff x="1679515" y="26643260"/>
              <a:chExt cx="8579728" cy="2377260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1679515" y="26643260"/>
                <a:ext cx="8579728" cy="237726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04634" y="27129230"/>
                <a:ext cx="7807325" cy="147732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butanioque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éthyle ester,  n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propyl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acetate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, 1 butanol 3-methyl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acetate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, acide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butanoique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propyl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ester,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. 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hexanoique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éthyle ester, 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hexanoique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propyl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ester, 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octanoic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éthyle ester, 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acetique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2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phenyl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éthyle ester,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nonanoique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éthyle ester,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decanoique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éthyle ester,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decanoic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propyl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ester, 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Hexanoate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d’</a:t>
                </a:r>
                <a:r>
                  <a:rPr lang="fr-FR" sz="18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isopentyl</a:t>
                </a:r>
                <a:r>
                  <a:rPr lang="fr-FR" sz="1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15456999" y="35676190"/>
            <a:ext cx="13171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latin typeface="Comic Sans MS" panose="030F0702030302020204" pitchFamily="66" charset="0"/>
              </a:rPr>
              <a:t>Arogrammes</a:t>
            </a:r>
            <a:r>
              <a:rPr lang="fr-FR" sz="2000" dirty="0" smtClean="0">
                <a:latin typeface="Comic Sans MS" panose="030F0702030302020204" pitchFamily="66" charset="0"/>
              </a:rPr>
              <a:t> du fromage </a:t>
            </a:r>
            <a:r>
              <a:rPr lang="fr-FR" sz="2000" i="1" dirty="0" smtClean="0">
                <a:latin typeface="Comic Sans MS" panose="030F0702030302020204" pitchFamily="66" charset="0"/>
              </a:rPr>
              <a:t>Bouhezza</a:t>
            </a:r>
            <a:r>
              <a:rPr lang="fr-FR" sz="2000" dirty="0" smtClean="0">
                <a:latin typeface="Comic Sans MS" panose="030F0702030302020204" pitchFamily="66" charset="0"/>
              </a:rPr>
              <a:t>  d’</a:t>
            </a:r>
            <a:r>
              <a:rPr lang="fr-FR" sz="2000" dirty="0">
                <a:latin typeface="Comic Sans MS" panose="030F0702030302020204" pitchFamily="66" charset="0"/>
              </a:rPr>
              <a:t>e</a:t>
            </a:r>
            <a:r>
              <a:rPr lang="fr-FR" sz="2000" dirty="0" smtClean="0">
                <a:latin typeface="Comic Sans MS" panose="030F0702030302020204" pitchFamily="66" charset="0"/>
              </a:rPr>
              <a:t>xpérimentation  à 7j </a:t>
            </a:r>
            <a:r>
              <a:rPr lang="fr-FR" sz="2000" dirty="0">
                <a:latin typeface="Comic Sans MS" panose="030F0702030302020204" pitchFamily="66" charset="0"/>
              </a:rPr>
              <a:t>et </a:t>
            </a:r>
            <a:r>
              <a:rPr lang="fr-FR" sz="2000" dirty="0" smtClean="0">
                <a:latin typeface="Comic Sans MS" panose="030F0702030302020204" pitchFamily="66" charset="0"/>
              </a:rPr>
              <a:t>à 70 j d’affinage et de ferme à 150j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185776" y="27691454"/>
            <a:ext cx="243508" cy="10898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20636" y="13153688"/>
            <a:ext cx="3755461" cy="5715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64306"/>
              </p:ext>
            </p:extLst>
          </p:nvPr>
        </p:nvGraphicFramePr>
        <p:xfrm>
          <a:off x="15281994" y="21555189"/>
          <a:ext cx="12194971" cy="6071767"/>
        </p:xfrm>
        <a:graphic>
          <a:graphicData uri="http://schemas.openxmlformats.org/drawingml/2006/table">
            <a:tbl>
              <a:tblPr/>
              <a:tblGrid>
                <a:gridCol w="2284837"/>
                <a:gridCol w="1651689"/>
                <a:gridCol w="1651689"/>
                <a:gridCol w="1651689"/>
                <a:gridCol w="1651689"/>
                <a:gridCol w="1651689"/>
                <a:gridCol w="1651689"/>
              </a:tblGrid>
              <a:tr h="467059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 chimique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F2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F3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F4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670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Aldéhydes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Hydrocarbones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Estèrs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Cétones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Purizine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Pyridine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Sulfures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Terpènes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5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51767"/>
              </p:ext>
            </p:extLst>
          </p:nvPr>
        </p:nvGraphicFramePr>
        <p:xfrm>
          <a:off x="1966796" y="23042860"/>
          <a:ext cx="11117371" cy="4752526"/>
        </p:xfrm>
        <a:graphic>
          <a:graphicData uri="http://schemas.openxmlformats.org/drawingml/2006/table">
            <a:tbl>
              <a:tblPr/>
              <a:tblGrid>
                <a:gridCol w="2359705"/>
                <a:gridCol w="1459611"/>
                <a:gridCol w="1459611"/>
                <a:gridCol w="1459611"/>
                <a:gridCol w="1459611"/>
                <a:gridCol w="1459611"/>
                <a:gridCol w="1459611"/>
              </a:tblGrid>
              <a:tr h="40456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 chimique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F2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F3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F4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045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045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45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5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Aldéhydes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866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Hydrocarbures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5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Estèrs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5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Cétones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fr-F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5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Terpènes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5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66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6052596" y="20529282"/>
            <a:ext cx="96555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Tableau  2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Classes chimiques de composés odorants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actifs 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identifiés dans le </a:t>
            </a:r>
            <a:r>
              <a:rPr kumimoji="0" lang="fr-FR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Bouhezza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de ferme et d’expérimentation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par  </a:t>
            </a:r>
            <a:r>
              <a:rPr lang="fr-FR" altLang="fr-FR" sz="2000" dirty="0" smtClean="0"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P&amp;T G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C/MS/ </a:t>
            </a:r>
            <a:r>
              <a:rPr kumimoji="0" lang="fr-FR" alt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Olfactométrie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grpSp>
        <p:nvGrpSpPr>
          <p:cNvPr id="67" name="Groupe 66"/>
          <p:cNvGrpSpPr/>
          <p:nvPr/>
        </p:nvGrpSpPr>
        <p:grpSpPr>
          <a:xfrm>
            <a:off x="16418024" y="33195988"/>
            <a:ext cx="10870620" cy="2136878"/>
            <a:chOff x="6296662" y="2044739"/>
            <a:chExt cx="3464599" cy="1634353"/>
          </a:xfrm>
        </p:grpSpPr>
        <p:pic>
          <p:nvPicPr>
            <p:cNvPr id="68" name="Picture 3" descr="t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662" y="2044739"/>
              <a:ext cx="3464599" cy="163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ZoneTexte 68"/>
            <p:cNvSpPr txBox="1"/>
            <p:nvPr/>
          </p:nvSpPr>
          <p:spPr>
            <a:xfrm>
              <a:off x="6602504" y="2283483"/>
              <a:ext cx="597602" cy="22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150j</a:t>
              </a:r>
              <a:endParaRPr lang="fr-FR" sz="2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880358" y="13258338"/>
            <a:ext cx="7078441" cy="584775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Comic Sans MS" panose="030F0702030302020204" pitchFamily="66" charset="0"/>
              </a:rPr>
              <a:t>Analyse</a:t>
            </a:r>
          </a:p>
          <a:p>
            <a:r>
              <a:rPr lang="fr-FR" sz="2200" b="1" dirty="0" smtClean="0">
                <a:latin typeface="Comic Sans MS" panose="030F0702030302020204" pitchFamily="66" charset="0"/>
              </a:rPr>
              <a:t>SPME</a:t>
            </a:r>
            <a:r>
              <a:rPr lang="fr-FR" sz="2200" b="1" dirty="0">
                <a:latin typeface="Comic Sans MS" panose="030F0702030302020204" pitchFamily="66" charset="0"/>
              </a:rPr>
              <a:t>, </a:t>
            </a:r>
            <a:r>
              <a:rPr lang="fr-FR" sz="2200" b="1" dirty="0" smtClean="0">
                <a:latin typeface="Comic Sans MS" panose="030F0702030302020204" pitchFamily="66" charset="0"/>
              </a:rPr>
              <a:t>GC/MS : </a:t>
            </a:r>
            <a:r>
              <a:rPr lang="fr-FR" sz="2200" dirty="0" smtClean="0">
                <a:latin typeface="Comic Sans MS" panose="030F0702030302020204" pitchFamily="66" charset="0"/>
              </a:rPr>
              <a:t> SPME </a:t>
            </a:r>
            <a:r>
              <a:rPr lang="fr-FR" sz="2200" dirty="0">
                <a:latin typeface="Comic Sans MS" panose="030F0702030302020204" pitchFamily="66" charset="0"/>
              </a:rPr>
              <a:t>fibre en DVB/CAR/PDMS) de 50/30 </a:t>
            </a:r>
            <a:r>
              <a:rPr lang="en-US" sz="2200" dirty="0">
                <a:latin typeface="Comic Sans MS" panose="030F0702030302020204" pitchFamily="66" charset="0"/>
                <a:sym typeface="Symbol"/>
              </a:rPr>
              <a:t></a:t>
            </a:r>
            <a:r>
              <a:rPr lang="fr-FR" sz="2200" dirty="0">
                <a:latin typeface="Comic Sans MS" panose="030F0702030302020204" pitchFamily="66" charset="0"/>
              </a:rPr>
              <a:t>m d’épaisseur (</a:t>
            </a:r>
            <a:r>
              <a:rPr lang="fr-FR" sz="2200" dirty="0" err="1">
                <a:latin typeface="Comic Sans MS" panose="030F0702030302020204" pitchFamily="66" charset="0"/>
              </a:rPr>
              <a:t>Supelco</a:t>
            </a:r>
            <a:r>
              <a:rPr lang="fr-FR" sz="2200" dirty="0">
                <a:latin typeface="Comic Sans MS" panose="030F0702030302020204" pitchFamily="66" charset="0"/>
              </a:rPr>
              <a:t>, </a:t>
            </a:r>
            <a:r>
              <a:rPr lang="fr-FR" sz="2200" dirty="0" err="1">
                <a:latin typeface="Comic Sans MS" panose="030F0702030302020204" pitchFamily="66" charset="0"/>
              </a:rPr>
              <a:t>Bellefonte</a:t>
            </a:r>
            <a:r>
              <a:rPr lang="fr-FR" sz="2200" dirty="0">
                <a:latin typeface="Comic Sans MS" panose="030F0702030302020204" pitchFamily="66" charset="0"/>
              </a:rPr>
              <a:t>, PA, Etats-Unis</a:t>
            </a:r>
            <a:r>
              <a:rPr lang="fr-FR" sz="2200" dirty="0" smtClean="0">
                <a:latin typeface="Comic Sans MS" panose="030F0702030302020204" pitchFamily="66" charset="0"/>
              </a:rPr>
              <a:t>) - CPG : </a:t>
            </a:r>
            <a:r>
              <a:rPr lang="fr-FR" sz="2200" dirty="0" err="1" smtClean="0">
                <a:latin typeface="Comic Sans MS" panose="030F0702030302020204" pitchFamily="66" charset="0"/>
              </a:rPr>
              <a:t>Agilent</a:t>
            </a:r>
            <a:r>
              <a:rPr lang="fr-FR" sz="2200" dirty="0" smtClean="0">
                <a:latin typeface="Comic Sans MS" panose="030F0702030302020204" pitchFamily="66" charset="0"/>
              </a:rPr>
              <a:t> </a:t>
            </a:r>
            <a:r>
              <a:rPr lang="fr-FR" sz="2200" dirty="0">
                <a:latin typeface="Comic Sans MS" panose="030F0702030302020204" pitchFamily="66" charset="0"/>
              </a:rPr>
              <a:t>7890A </a:t>
            </a:r>
            <a:r>
              <a:rPr lang="fr-FR" sz="2200" dirty="0" err="1">
                <a:latin typeface="Comic Sans MS" panose="030F0702030302020204" pitchFamily="66" charset="0"/>
              </a:rPr>
              <a:t>Series</a:t>
            </a:r>
            <a:r>
              <a:rPr lang="fr-FR" sz="2200" dirty="0">
                <a:latin typeface="Comic Sans MS" panose="030F0702030302020204" pitchFamily="66" charset="0"/>
              </a:rPr>
              <a:t> GC system (NY, USA</a:t>
            </a:r>
            <a:r>
              <a:rPr lang="fr-FR" sz="2200" dirty="0" smtClean="0">
                <a:latin typeface="Comic Sans MS" panose="030F0702030302020204" pitchFamily="66" charset="0"/>
              </a:rPr>
              <a:t>), colonne </a:t>
            </a:r>
            <a:r>
              <a:rPr lang="fr-FR" sz="2200" dirty="0">
                <a:latin typeface="Comic Sans MS" panose="030F0702030302020204" pitchFamily="66" charset="0"/>
              </a:rPr>
              <a:t>capillaire HP-5 (30 m x 0.25 mm ID x 0.25 µm de l'épaisseur de </a:t>
            </a:r>
            <a:r>
              <a:rPr lang="fr-FR" sz="2200" dirty="0" smtClean="0">
                <a:latin typeface="Comic Sans MS" panose="030F0702030302020204" pitchFamily="66" charset="0"/>
              </a:rPr>
              <a:t>film, </a:t>
            </a:r>
            <a:r>
              <a:rPr lang="fr-FR" sz="2200" dirty="0" err="1" smtClean="0">
                <a:latin typeface="Comic Sans MS" panose="030F0702030302020204" pitchFamily="66" charset="0"/>
              </a:rPr>
              <a:t>Agilent</a:t>
            </a:r>
            <a:r>
              <a:rPr lang="fr-FR" sz="2200" dirty="0" smtClean="0">
                <a:latin typeface="Comic Sans MS" panose="030F0702030302020204" pitchFamily="66" charset="0"/>
              </a:rPr>
              <a:t> </a:t>
            </a:r>
            <a:r>
              <a:rPr lang="fr-FR" sz="2200" dirty="0">
                <a:latin typeface="Comic Sans MS" panose="030F0702030302020204" pitchFamily="66" charset="0"/>
              </a:rPr>
              <a:t>des Technologies, </a:t>
            </a:r>
            <a:r>
              <a:rPr lang="fr-FR" sz="2200" dirty="0" smtClean="0">
                <a:latin typeface="Comic Sans MS" panose="030F0702030302020204" pitchFamily="66" charset="0"/>
              </a:rPr>
              <a:t>Etats-Unis) –MS : Détecteur </a:t>
            </a:r>
            <a:r>
              <a:rPr lang="fr-FR" sz="2200" dirty="0">
                <a:latin typeface="Comic Sans MS" panose="030F0702030302020204" pitchFamily="66" charset="0"/>
              </a:rPr>
              <a:t>Sélectif de Masse (NY, USA) (triple axe). </a:t>
            </a:r>
            <a:endParaRPr lang="fr-FR" sz="2200" dirty="0" smtClean="0">
              <a:latin typeface="Comic Sans MS" panose="030F0702030302020204" pitchFamily="66" charset="0"/>
            </a:endParaRPr>
          </a:p>
          <a:p>
            <a:endParaRPr lang="fr-FR" sz="2200" dirty="0">
              <a:latin typeface="Comic Sans MS" panose="030F0702030302020204" pitchFamily="66" charset="0"/>
            </a:endParaRPr>
          </a:p>
          <a:p>
            <a:r>
              <a:rPr lang="fr-FR" sz="2200" b="1" dirty="0" smtClean="0">
                <a:latin typeface="Comic Sans MS" panose="030F0702030302020204" pitchFamily="66" charset="0"/>
              </a:rPr>
              <a:t>Purge </a:t>
            </a:r>
            <a:r>
              <a:rPr lang="fr-FR" sz="2200" b="1" dirty="0">
                <a:latin typeface="Comic Sans MS" panose="030F0702030302020204" pitchFamily="66" charset="0"/>
              </a:rPr>
              <a:t>&amp; </a:t>
            </a:r>
            <a:r>
              <a:rPr lang="fr-FR" sz="2200" b="1" dirty="0" err="1" smtClean="0">
                <a:latin typeface="Comic Sans MS" panose="030F0702030302020204" pitchFamily="66" charset="0"/>
              </a:rPr>
              <a:t>Trape</a:t>
            </a:r>
            <a:r>
              <a:rPr lang="fr-FR" sz="2200" b="1" dirty="0" smtClean="0">
                <a:latin typeface="Comic Sans MS" panose="030F0702030302020204" pitchFamily="66" charset="0"/>
              </a:rPr>
              <a:t> , </a:t>
            </a:r>
            <a:r>
              <a:rPr lang="fr-FR" sz="2200" b="1" dirty="0">
                <a:latin typeface="Comic Sans MS" panose="030F0702030302020204" pitchFamily="66" charset="0"/>
              </a:rPr>
              <a:t>GC/MS/O </a:t>
            </a:r>
            <a:r>
              <a:rPr lang="fr-FR" sz="2200" dirty="0">
                <a:latin typeface="Comic Sans MS" panose="030F0702030302020204" pitchFamily="66" charset="0"/>
              </a:rPr>
              <a:t>: </a:t>
            </a:r>
            <a:r>
              <a:rPr lang="fr-FR" altLang="fr-FR" sz="2200" dirty="0" smtClean="0">
                <a:latin typeface="Comic Sans MS" panose="030F0702030302020204" pitchFamily="66" charset="0"/>
                <a:cs typeface="Times New Roman" pitchFamily="18" charset="0"/>
              </a:rPr>
              <a:t>Purge </a:t>
            </a:r>
            <a:r>
              <a:rPr lang="fr-FR" altLang="fr-FR" sz="2200" dirty="0">
                <a:latin typeface="Comic Sans MS" panose="030F0702030302020204" pitchFamily="66" charset="0"/>
                <a:cs typeface="Times New Roman" pitchFamily="18" charset="0"/>
              </a:rPr>
              <a:t>and </a:t>
            </a:r>
            <a:r>
              <a:rPr lang="fr-FR" altLang="fr-FR" sz="2200" dirty="0" err="1">
                <a:latin typeface="Comic Sans MS" panose="030F0702030302020204" pitchFamily="66" charset="0"/>
                <a:cs typeface="Times New Roman" pitchFamily="18" charset="0"/>
              </a:rPr>
              <a:t>Trap</a:t>
            </a:r>
            <a:r>
              <a:rPr lang="fr-FR" altLang="fr-FR" sz="22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altLang="fr-FR" sz="22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Comic Sans MS" panose="030F0702030302020204" pitchFamily="66" charset="0"/>
              </a:rPr>
              <a:t>(</a:t>
            </a:r>
            <a:r>
              <a:rPr lang="fr-FR" sz="2200" dirty="0" err="1">
                <a:latin typeface="Comic Sans MS" panose="030F0702030302020204" pitchFamily="66" charset="0"/>
              </a:rPr>
              <a:t>Tekmar</a:t>
            </a:r>
            <a:r>
              <a:rPr lang="fr-FR" sz="2200" dirty="0">
                <a:latin typeface="Comic Sans MS" panose="030F0702030302020204" pitchFamily="66" charset="0"/>
              </a:rPr>
              <a:t> 8900</a:t>
            </a:r>
            <a:r>
              <a:rPr lang="fr-FR" sz="2200" dirty="0" smtClean="0">
                <a:latin typeface="Comic Sans MS" panose="030F0702030302020204" pitchFamily="66" charset="0"/>
              </a:rPr>
              <a:t>) - CPG / </a:t>
            </a:r>
            <a:r>
              <a:rPr lang="fr-FR" sz="2200" dirty="0" err="1" smtClean="0">
                <a:latin typeface="Comic Sans MS" panose="030F0702030302020204" pitchFamily="66" charset="0"/>
              </a:rPr>
              <a:t>olfactometrie</a:t>
            </a:r>
            <a:r>
              <a:rPr lang="fr-FR" sz="2200" dirty="0" smtClean="0">
                <a:latin typeface="Comic Sans MS" panose="030F0702030302020204" pitchFamily="66" charset="0"/>
              </a:rPr>
              <a:t> </a:t>
            </a:r>
            <a:r>
              <a:rPr lang="fr-FR" sz="2200" dirty="0">
                <a:latin typeface="Comic Sans MS" panose="030F0702030302020204" pitchFamily="66" charset="0"/>
              </a:rPr>
              <a:t>(GC HP, Série 6890) couplé avec Détecteur Sélectif de Masse (MSD HP 5973</a:t>
            </a:r>
            <a:r>
              <a:rPr lang="fr-FR" sz="2200" dirty="0" smtClean="0">
                <a:latin typeface="Comic Sans MS" panose="030F0702030302020204" pitchFamily="66" charset="0"/>
              </a:rPr>
              <a:t>), colonne </a:t>
            </a:r>
            <a:r>
              <a:rPr lang="fr-FR" sz="2200" dirty="0">
                <a:latin typeface="Comic Sans MS" panose="030F0702030302020204" pitchFamily="66" charset="0"/>
              </a:rPr>
              <a:t>capillaire HP-5 (30 m x 0.25 mm ID x 0.25 µm de l'épaisseur de film, </a:t>
            </a:r>
            <a:r>
              <a:rPr lang="fr-FR" sz="2200" dirty="0" err="1">
                <a:latin typeface="Comic Sans MS" panose="030F0702030302020204" pitchFamily="66" charset="0"/>
              </a:rPr>
              <a:t>Agilent</a:t>
            </a:r>
            <a:r>
              <a:rPr lang="fr-FR" sz="2200" dirty="0">
                <a:latin typeface="Comic Sans MS" panose="030F0702030302020204" pitchFamily="66" charset="0"/>
              </a:rPr>
              <a:t> des Technologies, </a:t>
            </a:r>
            <a:r>
              <a:rPr lang="fr-FR" sz="2200" dirty="0" smtClean="0">
                <a:latin typeface="Comic Sans MS" panose="030F0702030302020204" pitchFamily="66" charset="0"/>
              </a:rPr>
              <a:t>Etats-Unis) - </a:t>
            </a:r>
            <a:r>
              <a:rPr lang="fr-FR" sz="2200" dirty="0" err="1" smtClean="0">
                <a:latin typeface="Comic Sans MS" panose="030F0702030302020204" pitchFamily="66" charset="0"/>
              </a:rPr>
              <a:t>Olfactometrie</a:t>
            </a:r>
            <a:r>
              <a:rPr lang="fr-FR" sz="2200" dirty="0" smtClean="0">
                <a:latin typeface="Comic Sans MS" panose="030F0702030302020204" pitchFamily="66" charset="0"/>
              </a:rPr>
              <a:t> : renifleur entraîné </a:t>
            </a:r>
            <a:r>
              <a:rPr lang="fr-FR" sz="2200" dirty="0">
                <a:latin typeface="Comic Sans MS" panose="030F0702030302020204" pitchFamily="66" charset="0"/>
              </a:rPr>
              <a:t>avec un groupe de composés </a:t>
            </a:r>
            <a:r>
              <a:rPr lang="fr-FR" sz="2200" dirty="0" smtClean="0">
                <a:latin typeface="Comic Sans MS" panose="030F0702030302020204" pitchFamily="66" charset="0"/>
              </a:rPr>
              <a:t>standard selon Marin et </a:t>
            </a:r>
            <a:r>
              <a:rPr lang="fr-FR" sz="2200" i="1" dirty="0">
                <a:latin typeface="Comic Sans MS" panose="030F0702030302020204" pitchFamily="66" charset="0"/>
              </a:rPr>
              <a:t>al</a:t>
            </a:r>
            <a:r>
              <a:rPr lang="fr-FR" sz="2200" dirty="0" smtClean="0">
                <a:latin typeface="Comic Sans MS" panose="030F0702030302020204" pitchFamily="66" charset="0"/>
              </a:rPr>
              <a:t>. (1988)</a:t>
            </a:r>
            <a:endParaRPr lang="fr-FR" sz="2200" dirty="0"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34198" y="20529281"/>
            <a:ext cx="12703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Dans les fromages de ferme, la GC/MS a identifié un total de 50 composés volatiles </a:t>
            </a:r>
            <a:r>
              <a:rPr lang="fr-FR" sz="2000" dirty="0" smtClean="0">
                <a:latin typeface="Comic Sans MS" panose="030F0702030302020204" pitchFamily="66" charset="0"/>
              </a:rPr>
              <a:t> (CV) </a:t>
            </a:r>
            <a:r>
              <a:rPr lang="fr-FR" sz="2000" dirty="0">
                <a:latin typeface="Comic Sans MS" panose="030F0702030302020204" pitchFamily="66" charset="0"/>
              </a:rPr>
              <a:t>appartenant à huit classes chimiques : ester (28 </a:t>
            </a:r>
            <a:r>
              <a:rPr lang="fr-FR" sz="2000" dirty="0" smtClean="0">
                <a:latin typeface="Comic Sans MS" panose="030F0702030302020204" pitchFamily="66" charset="0"/>
              </a:rPr>
              <a:t>CV), </a:t>
            </a:r>
            <a:r>
              <a:rPr lang="fr-FR" sz="2000" dirty="0">
                <a:latin typeface="Comic Sans MS" panose="030F0702030302020204" pitchFamily="66" charset="0"/>
              </a:rPr>
              <a:t>alcool (7 </a:t>
            </a:r>
            <a:r>
              <a:rPr lang="fr-FR" sz="2000" dirty="0" smtClean="0">
                <a:latin typeface="Comic Sans MS" panose="030F0702030302020204" pitchFamily="66" charset="0"/>
              </a:rPr>
              <a:t>CV), </a:t>
            </a:r>
            <a:r>
              <a:rPr lang="fr-FR" sz="2000" dirty="0">
                <a:latin typeface="Comic Sans MS" panose="030F0702030302020204" pitchFamily="66" charset="0"/>
              </a:rPr>
              <a:t>acide (5 </a:t>
            </a:r>
            <a:r>
              <a:rPr lang="fr-FR" sz="2000" dirty="0" smtClean="0">
                <a:latin typeface="Comic Sans MS" panose="030F0702030302020204" pitchFamily="66" charset="0"/>
              </a:rPr>
              <a:t>CV), </a:t>
            </a:r>
            <a:r>
              <a:rPr lang="fr-FR" sz="2000" dirty="0">
                <a:latin typeface="Comic Sans MS" panose="030F0702030302020204" pitchFamily="66" charset="0"/>
              </a:rPr>
              <a:t>aldéhyde (2 CV</a:t>
            </a:r>
            <a:r>
              <a:rPr lang="fr-FR" sz="2000" dirty="0" smtClean="0">
                <a:latin typeface="Comic Sans MS" panose="030F0702030302020204" pitchFamily="66" charset="0"/>
              </a:rPr>
              <a:t>), </a:t>
            </a:r>
            <a:r>
              <a:rPr lang="fr-FR" sz="2000" dirty="0">
                <a:latin typeface="Comic Sans MS" panose="030F0702030302020204" pitchFamily="66" charset="0"/>
              </a:rPr>
              <a:t>cétones (</a:t>
            </a:r>
            <a:r>
              <a:rPr lang="fr-FR" sz="2000" dirty="0" smtClean="0">
                <a:latin typeface="Comic Sans MS" panose="030F0702030302020204" pitchFamily="66" charset="0"/>
              </a:rPr>
              <a:t>2 </a:t>
            </a:r>
            <a:r>
              <a:rPr lang="fr-FR" sz="2000" dirty="0">
                <a:latin typeface="Comic Sans MS" panose="030F0702030302020204" pitchFamily="66" charset="0"/>
              </a:rPr>
              <a:t>CV</a:t>
            </a:r>
            <a:r>
              <a:rPr lang="fr-FR" sz="2000" dirty="0" smtClean="0">
                <a:latin typeface="Comic Sans MS" panose="030F0702030302020204" pitchFamily="66" charset="0"/>
              </a:rPr>
              <a:t>), </a:t>
            </a:r>
            <a:r>
              <a:rPr lang="fr-FR" sz="2000" dirty="0">
                <a:latin typeface="Comic Sans MS" panose="030F0702030302020204" pitchFamily="66" charset="0"/>
              </a:rPr>
              <a:t>terpènes (2 CV </a:t>
            </a:r>
            <a:r>
              <a:rPr lang="fr-FR" sz="2000" dirty="0" smtClean="0">
                <a:latin typeface="Comic Sans MS" panose="030F0702030302020204" pitchFamily="66" charset="0"/>
              </a:rPr>
              <a:t>) </a:t>
            </a:r>
            <a:r>
              <a:rPr lang="fr-FR" sz="2000" dirty="0">
                <a:latin typeface="Comic Sans MS" panose="030F0702030302020204" pitchFamily="66" charset="0"/>
              </a:rPr>
              <a:t>et d'autres composés identifiés comme des hydrocarbures (3 CV </a:t>
            </a:r>
            <a:r>
              <a:rPr lang="fr-FR" sz="2000" dirty="0" smtClean="0">
                <a:latin typeface="Comic Sans MS" panose="030F0702030302020204" pitchFamily="66" charset="0"/>
              </a:rPr>
              <a:t>) </a:t>
            </a:r>
            <a:r>
              <a:rPr lang="fr-FR" sz="2000" dirty="0">
                <a:latin typeface="Comic Sans MS" panose="030F0702030302020204" pitchFamily="66" charset="0"/>
              </a:rPr>
              <a:t>et de l'éther (1 CV </a:t>
            </a:r>
            <a:r>
              <a:rPr lang="fr-FR" sz="2000" dirty="0" smtClean="0">
                <a:latin typeface="Comic Sans MS" panose="030F0702030302020204" pitchFamily="66" charset="0"/>
              </a:rPr>
              <a:t>). </a:t>
            </a:r>
            <a:endParaRPr lang="fr-FR" sz="2000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" y="-6585"/>
            <a:ext cx="1704943" cy="172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1286582" y="7361289"/>
            <a:ext cx="25603041" cy="63189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7148" tIns="38574" rIns="77148" bIns="38574">
            <a:spAutoFit/>
          </a:bodyPr>
          <a:lstStyle/>
          <a:p>
            <a:pPr algn="ctr"/>
            <a:r>
              <a:rPr lang="fr-CA" sz="3600" b="1" i="0" dirty="0" smtClean="0">
                <a:latin typeface="Comic Sans MS" panose="030F0702030302020204" pitchFamily="66" charset="0"/>
                <a:cs typeface="Times New Roman" pitchFamily="18" charset="0"/>
              </a:rPr>
              <a:t>Introduction</a:t>
            </a:r>
            <a:endParaRPr lang="fr-CA" sz="3600" b="1" i="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4" name="TextBox 6"/>
          <p:cNvSpPr txBox="1">
            <a:spLocks noChangeArrowheads="1"/>
          </p:cNvSpPr>
          <p:nvPr/>
        </p:nvSpPr>
        <p:spPr bwMode="auto">
          <a:xfrm>
            <a:off x="985496" y="38896462"/>
            <a:ext cx="26973303" cy="63189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7148" tIns="38574" rIns="77148" bIns="38574">
            <a:spAutoFit/>
          </a:bodyPr>
          <a:lstStyle/>
          <a:p>
            <a:pPr algn="ctr"/>
            <a:r>
              <a:rPr lang="fr-CA" sz="3600" b="1" i="0" dirty="0" smtClean="0">
                <a:latin typeface="Comic Sans MS" panose="030F0702030302020204" pitchFamily="66" charset="0"/>
                <a:cs typeface="Times New Roman" pitchFamily="18" charset="0"/>
              </a:rPr>
              <a:t>CONCLUSION </a:t>
            </a:r>
            <a:endParaRPr lang="fr-CA" sz="3600" b="1" i="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934</Words>
  <Application>Microsoft Office PowerPoint</Application>
  <PresentationFormat>Personnalisé</PresentationFormat>
  <Paragraphs>201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Ouarda</dc:creator>
  <cp:lastModifiedBy>Ouarda</cp:lastModifiedBy>
  <cp:revision>51</cp:revision>
  <cp:lastPrinted>2014-05-18T09:45:31Z</cp:lastPrinted>
  <dcterms:created xsi:type="dcterms:W3CDTF">2014-05-10T15:14:10Z</dcterms:created>
  <dcterms:modified xsi:type="dcterms:W3CDTF">2014-05-18T10:43:32Z</dcterms:modified>
</cp:coreProperties>
</file>